
<file path=[Content_Types].xml><?xml version="1.0" encoding="utf-8"?>
<Types xmlns="http://schemas.openxmlformats.org/package/2006/content-types">
  <Default Extension="jpeg" ContentType="image/jpeg"/>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xml" ContentType="application/vnd.openxmlformats-officedocument.presentationml.tags+xml"/>
  <Override PartName="/ppt/notesSlides/notesSlide9.xml" ContentType="application/vnd.openxmlformats-officedocument.presentationml.notesSlide+xml"/>
  <Override PartName="/ppt/tags/tag2.xml" ContentType="application/vnd.openxmlformats-officedocument.presentationml.tags+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4" r:id="rId3"/>
    <p:sldId id="265" r:id="rId4"/>
    <p:sldId id="257" r:id="rId5"/>
    <p:sldId id="258" r:id="rId6"/>
    <p:sldId id="259" r:id="rId7"/>
    <p:sldId id="260" r:id="rId8"/>
    <p:sldId id="266" r:id="rId9"/>
    <p:sldId id="261" r:id="rId10"/>
    <p:sldId id="262"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BD5A3E-2209-564F-B38E-24D21ACE39CC}" v="14" dt="2024-05-03T07:23:33.9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898"/>
    <p:restoredTop sz="81250"/>
  </p:normalViewPr>
  <p:slideViewPr>
    <p:cSldViewPr snapToGrid="0">
      <p:cViewPr varScale="1">
        <p:scale>
          <a:sx n="109" d="100"/>
          <a:sy n="109" d="100"/>
        </p:scale>
        <p:origin x="648" y="-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jpeg>
</file>

<file path=ppt/media/image4.jpg>
</file>

<file path=ppt/media/image5.png>
</file>

<file path=ppt/media/image6.pn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D8A8FA-1A5A-5B42-B78B-EAA0AF6F3891}" type="datetimeFigureOut">
              <a:rPr lang="en-US" smtClean="0"/>
              <a:t>5/2/24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7E48D-AEE5-4548-AB14-3A0180178AD7}" type="slidenum">
              <a:rPr lang="en-US" smtClean="0"/>
              <a:t>‹#›</a:t>
            </a:fld>
            <a:endParaRPr lang="en-US"/>
          </a:p>
        </p:txBody>
      </p:sp>
    </p:spTree>
    <p:extLst>
      <p:ext uri="{BB962C8B-B14F-4D97-AF65-F5344CB8AC3E}">
        <p14:creationId xmlns:p14="http://schemas.microsoft.com/office/powerpoint/2010/main" val="4226850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Thank you for attending this session. This is </a:t>
            </a:r>
            <a:r>
              <a:rPr lang="en-US" dirty="0" err="1"/>
              <a:t>Manli</a:t>
            </a:r>
            <a:r>
              <a:rPr lang="en-US" dirty="0"/>
              <a:t>. I’ll be presenting “Hierarchical Point Cloud Attention for indoor 3d object detection”. This project was done during my internship at Salesforce, where I was very fortunate to have met and collaborated with these awesome researchers: Le, Ning, Roberto, </a:t>
            </a:r>
            <a:r>
              <a:rPr lang="en-US" dirty="0" err="1"/>
              <a:t>Caiming</a:t>
            </a:r>
            <a:r>
              <a:rPr lang="en-US" dirty="0"/>
              <a:t>, Juan Carlos, and Ran. And Tom is my PhD advisor at the University of Maryland.</a:t>
            </a:r>
          </a:p>
        </p:txBody>
      </p:sp>
      <p:sp>
        <p:nvSpPr>
          <p:cNvPr id="4" name="Slide Number Placeholder 3"/>
          <p:cNvSpPr>
            <a:spLocks noGrp="1"/>
          </p:cNvSpPr>
          <p:nvPr>
            <p:ph type="sldNum" sz="quarter" idx="5"/>
          </p:nvPr>
        </p:nvSpPr>
        <p:spPr/>
        <p:txBody>
          <a:bodyPr/>
          <a:lstStyle/>
          <a:p>
            <a:fld id="{D597E48D-AEE5-4548-AB14-3A0180178AD7}" type="slidenum">
              <a:rPr lang="en-US" smtClean="0"/>
              <a:t>1</a:t>
            </a:fld>
            <a:endParaRPr lang="en-US"/>
          </a:p>
        </p:txBody>
      </p:sp>
    </p:spTree>
    <p:extLst>
      <p:ext uri="{BB962C8B-B14F-4D97-AF65-F5344CB8AC3E}">
        <p14:creationId xmlns:p14="http://schemas.microsoft.com/office/powerpoint/2010/main" val="7118362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watching.</a:t>
            </a:r>
          </a:p>
        </p:txBody>
      </p:sp>
      <p:sp>
        <p:nvSpPr>
          <p:cNvPr id="4" name="Slide Number Placeholder 3"/>
          <p:cNvSpPr>
            <a:spLocks noGrp="1"/>
          </p:cNvSpPr>
          <p:nvPr>
            <p:ph type="sldNum" sz="quarter" idx="5"/>
          </p:nvPr>
        </p:nvSpPr>
        <p:spPr/>
        <p:txBody>
          <a:bodyPr/>
          <a:lstStyle/>
          <a:p>
            <a:fld id="{D597E48D-AEE5-4548-AB14-3A0180178AD7}" type="slidenum">
              <a:rPr lang="en-US" smtClean="0"/>
              <a:t>11</a:t>
            </a:fld>
            <a:endParaRPr lang="en-US"/>
          </a:p>
        </p:txBody>
      </p:sp>
    </p:spTree>
    <p:extLst>
      <p:ext uri="{BB962C8B-B14F-4D97-AF65-F5344CB8AC3E}">
        <p14:creationId xmlns:p14="http://schemas.microsoft.com/office/powerpoint/2010/main" val="3150905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suggested in the title, this work focuses on indoor 3d object detection. We think this is a technique that can benefit a range of computer vision and robotics applications such as augmented reality, 3d room planning, and home robots. </a:t>
            </a:r>
          </a:p>
          <a:p>
            <a:r>
              <a:rPr lang="en-US" dirty="0"/>
              <a:t>Different from outdoor detection for use cases like autonomous driving, indoor scenario has its own challenges. </a:t>
            </a:r>
          </a:p>
          <a:p>
            <a:r>
              <a:rPr lang="en-US" dirty="0"/>
              <a:t>For example, indoor scenes like your kitchen at home or this meeting room are much more denser than outdoors. We can see a lot of objects around us, some of them are quite big, like the screen, while others can be very small, like the camera.</a:t>
            </a:r>
          </a:p>
          <a:p>
            <a:endParaRPr lang="en-US" dirty="0"/>
          </a:p>
          <a:p>
            <a:r>
              <a:rPr lang="en-US" dirty="0"/>
              <a:t>With these challenges in mind, our main goal in this work is to make our detector to be good at two things: first, processing dense scenes, paying attention to both global and local </a:t>
            </a:r>
            <a:r>
              <a:rPr lang="en-US" dirty="0" err="1"/>
              <a:t>informations</a:t>
            </a:r>
            <a:r>
              <a:rPr lang="en-US" dirty="0"/>
              <a:t>, and second, can handle object of varying sizes.</a:t>
            </a:r>
          </a:p>
        </p:txBody>
      </p:sp>
      <p:sp>
        <p:nvSpPr>
          <p:cNvPr id="4" name="Slide Number Placeholder 3"/>
          <p:cNvSpPr>
            <a:spLocks noGrp="1"/>
          </p:cNvSpPr>
          <p:nvPr>
            <p:ph type="sldNum" sz="quarter" idx="5"/>
          </p:nvPr>
        </p:nvSpPr>
        <p:spPr/>
        <p:txBody>
          <a:bodyPr/>
          <a:lstStyle/>
          <a:p>
            <a:fld id="{D597E48D-AEE5-4548-AB14-3A0180178AD7}" type="slidenum">
              <a:rPr lang="en-US" smtClean="0"/>
              <a:t>2</a:t>
            </a:fld>
            <a:endParaRPr lang="en-US"/>
          </a:p>
        </p:txBody>
      </p:sp>
    </p:spTree>
    <p:extLst>
      <p:ext uri="{BB962C8B-B14F-4D97-AF65-F5344CB8AC3E}">
        <p14:creationId xmlns:p14="http://schemas.microsoft.com/office/powerpoint/2010/main" val="2119627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indoor 3d scenes are represented as point clouds. We choose transformers as our base architecture for processing point clouds because they have two advantages.</a:t>
            </a:r>
          </a:p>
          <a:p>
            <a:r>
              <a:rPr lang="en-US" dirty="0"/>
              <a:t>First, unlike convolutional networks, transformers do not require structured input, and can directly handle point clouds as a sequence.</a:t>
            </a:r>
          </a:p>
          <a:p>
            <a:r>
              <a:rPr lang="en-US" dirty="0"/>
              <a:t>Second, more importantly, as we know, transformers are very good at handling long sequences. Such ability can also benefit in 3d scene comprehension, by modeling long-range relationship among all point coordinates. </a:t>
            </a:r>
          </a:p>
          <a:p>
            <a:endParaRPr lang="en-US" dirty="0"/>
          </a:p>
          <a:p>
            <a:r>
              <a:rPr lang="en-US" dirty="0"/>
              <a:t>While we find current baseline transformer detectors to have imbalanced performance among objects of different sizes. We speculate this is because a plain transformer model lacks hierarchical designs that can help them better capture localized and fine-grained information.</a:t>
            </a:r>
          </a:p>
        </p:txBody>
      </p:sp>
      <p:sp>
        <p:nvSpPr>
          <p:cNvPr id="4" name="Slide Number Placeholder 3"/>
          <p:cNvSpPr>
            <a:spLocks noGrp="1"/>
          </p:cNvSpPr>
          <p:nvPr>
            <p:ph type="sldNum" sz="quarter" idx="5"/>
          </p:nvPr>
        </p:nvSpPr>
        <p:spPr/>
        <p:txBody>
          <a:bodyPr/>
          <a:lstStyle/>
          <a:p>
            <a:fld id="{D597E48D-AEE5-4548-AB14-3A0180178AD7}" type="slidenum">
              <a:rPr lang="en-US" smtClean="0"/>
              <a:t>3</a:t>
            </a:fld>
            <a:endParaRPr lang="en-US"/>
          </a:p>
        </p:txBody>
      </p:sp>
    </p:spTree>
    <p:extLst>
      <p:ext uri="{BB962C8B-B14F-4D97-AF65-F5344CB8AC3E}">
        <p14:creationId xmlns:p14="http://schemas.microsoft.com/office/powerpoint/2010/main" val="82916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We propose to introduce hierarchical feature learning to point-based 3D transformer detectors. Our motivation is to improve their performance on smaller objects for better reliability on indoor robotic applications.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Helvetica Neue" panose="02000503000000020004"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As illustrated as the green block in this figure. The proposed modules, denoted as MS-A and Local-A, are generic building blocks that can be plugged to any existing point-based transformers.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D597E48D-AEE5-4548-AB14-3A0180178AD7}" type="slidenum">
              <a:rPr lang="en-US" smtClean="0"/>
              <a:t>4</a:t>
            </a:fld>
            <a:endParaRPr lang="en-US"/>
          </a:p>
        </p:txBody>
      </p:sp>
    </p:spTree>
    <p:extLst>
      <p:ext uri="{BB962C8B-B14F-4D97-AF65-F5344CB8AC3E}">
        <p14:creationId xmlns:p14="http://schemas.microsoft.com/office/powerpoint/2010/main" val="2542943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Our first module is the aggregated, multi scale attention.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It can build multi scale features of arbitrary resolutions via learnable </a:t>
            </a:r>
            <a:r>
              <a:rPr lang="en-US" dirty="0" err="1">
                <a:effectLst/>
                <a:latin typeface="Helvetica Neue" panose="02000503000000020004" pitchFamily="2" charset="0"/>
              </a:rPr>
              <a:t>upsampling</a:t>
            </a:r>
            <a:r>
              <a:rPr lang="en-US" dirty="0">
                <a:effectLst/>
                <a:latin typeface="Helvetica Neue" panose="02000503000000020004" pitchFamily="2"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The multi scale features are aggregated within a single multi-head attention layer, which doesn’t increase the computation overhead.</a:t>
            </a:r>
          </a:p>
          <a:p>
            <a:endParaRPr lang="en-US" dirty="0"/>
          </a:p>
        </p:txBody>
      </p:sp>
      <p:sp>
        <p:nvSpPr>
          <p:cNvPr id="4" name="Slide Number Placeholder 3"/>
          <p:cNvSpPr>
            <a:spLocks noGrp="1"/>
          </p:cNvSpPr>
          <p:nvPr>
            <p:ph type="sldNum" sz="quarter" idx="5"/>
          </p:nvPr>
        </p:nvSpPr>
        <p:spPr/>
        <p:txBody>
          <a:bodyPr/>
          <a:lstStyle/>
          <a:p>
            <a:fld id="{D597E48D-AEE5-4548-AB14-3A0180178AD7}" type="slidenum">
              <a:rPr lang="en-US" smtClean="0"/>
              <a:t>5</a:t>
            </a:fld>
            <a:endParaRPr lang="en-US"/>
          </a:p>
        </p:txBody>
      </p:sp>
    </p:spTree>
    <p:extLst>
      <p:ext uri="{BB962C8B-B14F-4D97-AF65-F5344CB8AC3E}">
        <p14:creationId xmlns:p14="http://schemas.microsoft.com/office/powerpoint/2010/main" val="11177026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The second one allows the model to learn localized features with size adaptive local attention. We use the bonding box proposals of each object candidate as their corresponding attention region, which  therefore makes the attention both localized and size-adaptive.</a:t>
            </a:r>
          </a:p>
          <a:p>
            <a:endParaRPr lang="en-US" dirty="0"/>
          </a:p>
        </p:txBody>
      </p:sp>
      <p:sp>
        <p:nvSpPr>
          <p:cNvPr id="4" name="Slide Number Placeholder 3"/>
          <p:cNvSpPr>
            <a:spLocks noGrp="1"/>
          </p:cNvSpPr>
          <p:nvPr>
            <p:ph type="sldNum" sz="quarter" idx="5"/>
          </p:nvPr>
        </p:nvSpPr>
        <p:spPr/>
        <p:txBody>
          <a:bodyPr/>
          <a:lstStyle/>
          <a:p>
            <a:fld id="{D597E48D-AEE5-4548-AB14-3A0180178AD7}" type="slidenum">
              <a:rPr lang="en-US" smtClean="0"/>
              <a:t>6</a:t>
            </a:fld>
            <a:endParaRPr lang="en-US"/>
          </a:p>
        </p:txBody>
      </p:sp>
    </p:spTree>
    <p:extLst>
      <p:ext uri="{BB962C8B-B14F-4D97-AF65-F5344CB8AC3E}">
        <p14:creationId xmlns:p14="http://schemas.microsoft.com/office/powerpoint/2010/main" val="911320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we validate our methods by applying them to several the state of the art detectors. We observe consistent performance improvements on two widely used indoor detection benchmarks.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Helvetica Neue" panose="02000503000000020004"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Helvetica Neue" panose="02000503000000020004" pitchFamily="2" charset="0"/>
              </a:rPr>
              <a:t>More importantly, our method brings most significant performance gain in small objects. Which validates our motivation that hierarchical feature learning can help with the performance imbalance issue with existing models that are biased against small objects.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Helvetica Neue" panose="02000503000000020004" pitchFamily="2" charset="0"/>
            </a:endParaRPr>
          </a:p>
        </p:txBody>
      </p:sp>
      <p:sp>
        <p:nvSpPr>
          <p:cNvPr id="4" name="Slide Number Placeholder 3"/>
          <p:cNvSpPr>
            <a:spLocks noGrp="1"/>
          </p:cNvSpPr>
          <p:nvPr>
            <p:ph type="sldNum" sz="quarter" idx="5"/>
          </p:nvPr>
        </p:nvSpPr>
        <p:spPr/>
        <p:txBody>
          <a:bodyPr/>
          <a:lstStyle/>
          <a:p>
            <a:fld id="{D597E48D-AEE5-4548-AB14-3A0180178AD7}" type="slidenum">
              <a:rPr lang="en-US" smtClean="0"/>
              <a:t>7</a:t>
            </a:fld>
            <a:endParaRPr lang="en-US"/>
          </a:p>
        </p:txBody>
      </p:sp>
    </p:spTree>
    <p:extLst>
      <p:ext uri="{BB962C8B-B14F-4D97-AF65-F5344CB8AC3E}">
        <p14:creationId xmlns:p14="http://schemas.microsoft.com/office/powerpoint/2010/main" val="26882997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additionally conducted ablation studies to understand how each of our proposed attention module contribute to the model performance, and what are the optimal designs.</a:t>
            </a:r>
          </a:p>
        </p:txBody>
      </p:sp>
      <p:sp>
        <p:nvSpPr>
          <p:cNvPr id="4" name="Slide Number Placeholder 3"/>
          <p:cNvSpPr>
            <a:spLocks noGrp="1"/>
          </p:cNvSpPr>
          <p:nvPr>
            <p:ph type="sldNum" sz="quarter" idx="5"/>
          </p:nvPr>
        </p:nvSpPr>
        <p:spPr/>
        <p:txBody>
          <a:bodyPr/>
          <a:lstStyle/>
          <a:p>
            <a:fld id="{D597E48D-AEE5-4548-AB14-3A0180178AD7}" type="slidenum">
              <a:rPr lang="en-US" smtClean="0"/>
              <a:t>8</a:t>
            </a:fld>
            <a:endParaRPr lang="en-US"/>
          </a:p>
        </p:txBody>
      </p:sp>
    </p:spTree>
    <p:extLst>
      <p:ext uri="{BB962C8B-B14F-4D97-AF65-F5344CB8AC3E}">
        <p14:creationId xmlns:p14="http://schemas.microsoft.com/office/powerpoint/2010/main" val="35050847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we include visualization of the detection results of our models. It can effectively capture cluttered objects of varying sizes.</a:t>
            </a:r>
          </a:p>
        </p:txBody>
      </p:sp>
      <p:sp>
        <p:nvSpPr>
          <p:cNvPr id="4" name="Slide Number Placeholder 3"/>
          <p:cNvSpPr>
            <a:spLocks noGrp="1"/>
          </p:cNvSpPr>
          <p:nvPr>
            <p:ph type="sldNum" sz="quarter" idx="5"/>
          </p:nvPr>
        </p:nvSpPr>
        <p:spPr/>
        <p:txBody>
          <a:bodyPr/>
          <a:lstStyle/>
          <a:p>
            <a:fld id="{D597E48D-AEE5-4548-AB14-3A0180178AD7}" type="slidenum">
              <a:rPr lang="en-US" smtClean="0"/>
              <a:t>9</a:t>
            </a:fld>
            <a:endParaRPr lang="en-US"/>
          </a:p>
        </p:txBody>
      </p:sp>
    </p:spTree>
    <p:extLst>
      <p:ext uri="{BB962C8B-B14F-4D97-AF65-F5344CB8AC3E}">
        <p14:creationId xmlns:p14="http://schemas.microsoft.com/office/powerpoint/2010/main" val="307818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34E26-3882-99F9-AC1E-CCF71C29A92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D6376F3-650B-58A8-E110-0C58BF002F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EAAEFF-B042-1040-DFF6-EC4905DCB4DD}"/>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5" name="Footer Placeholder 4">
            <a:extLst>
              <a:ext uri="{FF2B5EF4-FFF2-40B4-BE49-F238E27FC236}">
                <a16:creationId xmlns:a16="http://schemas.microsoft.com/office/drawing/2014/main" id="{EEF0DCD7-6CF3-CA5D-56C0-C3BB4116AB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8AAAD4-1E33-4522-CD1D-3BCA01A12C04}"/>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1155213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E36CE-B616-2ABE-2558-7CB32FDEC7B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1259FFA-96FF-CED7-AC30-EF57D4E5C5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8D1AB0-33AD-56F5-1C51-AA8DAA5B868A}"/>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5" name="Footer Placeholder 4">
            <a:extLst>
              <a:ext uri="{FF2B5EF4-FFF2-40B4-BE49-F238E27FC236}">
                <a16:creationId xmlns:a16="http://schemas.microsoft.com/office/drawing/2014/main" id="{2C343E8E-6508-F98A-16B6-1BBD8A1BA5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5FEBA3-1BB6-B6B4-B9B5-60ECA980C8D6}"/>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2205856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A986A1-A409-AF9C-4082-230DAF3C97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D48A90B-300A-87AB-88D9-E81356235AC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AFC3D1-5772-C007-1C45-26E542E7BEEB}"/>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5" name="Footer Placeholder 4">
            <a:extLst>
              <a:ext uri="{FF2B5EF4-FFF2-40B4-BE49-F238E27FC236}">
                <a16:creationId xmlns:a16="http://schemas.microsoft.com/office/drawing/2014/main" id="{CA55479B-E999-E308-19ED-8FE34D3DD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019D9-F4DA-FC7C-B659-CEE5FC800D6B}"/>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6416463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166FC-CE89-7537-1F32-21B4E04668F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FFEC3D-54B4-13BB-2D5F-69BEF52E832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46512B-F96B-B996-09FB-79662FF0C97B}"/>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5" name="Footer Placeholder 4">
            <a:extLst>
              <a:ext uri="{FF2B5EF4-FFF2-40B4-BE49-F238E27FC236}">
                <a16:creationId xmlns:a16="http://schemas.microsoft.com/office/drawing/2014/main" id="{811F89E3-49E5-83D6-087F-49743BD365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003D42-0468-1607-B2B3-E06261F8D22D}"/>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687264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57111-B492-9268-C1C5-250AC693BC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A8D6FF8-4617-CDBD-8619-FAFEFF5B28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45A7ED-45BA-FB0D-6535-78E8DF1A8F7B}"/>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5" name="Footer Placeholder 4">
            <a:extLst>
              <a:ext uri="{FF2B5EF4-FFF2-40B4-BE49-F238E27FC236}">
                <a16:creationId xmlns:a16="http://schemas.microsoft.com/office/drawing/2014/main" id="{0C6DBB2A-459C-9B10-E09A-200DDF906D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A0687B-8356-11B9-2206-B78C7AA62B7B}"/>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2431633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9907E-85D9-DCC4-9AA1-21F2331C9B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2143F3-5BF9-E6B0-8328-D452ABF048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C66C41-9B02-BC41-70D9-B236920C922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D37028-BC94-BC8E-9990-503F6ABC6E0E}"/>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6" name="Footer Placeholder 5">
            <a:extLst>
              <a:ext uri="{FF2B5EF4-FFF2-40B4-BE49-F238E27FC236}">
                <a16:creationId xmlns:a16="http://schemas.microsoft.com/office/drawing/2014/main" id="{AEF41AC0-5412-0BA4-0127-9DDB365EB9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4C4E688-B17C-7418-72B4-302F1969652D}"/>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195393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16D0D-B0E2-4E22-720C-47964FE6BBE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85C8D2-F560-FC39-62D9-681C9DA030C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9E692E-197B-BFCB-838B-554F90DD22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2C5CE0C-4808-5CA0-621A-3A65B4A04D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ADA032-F784-DE75-DB98-57A8CEEF05D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1C5F816-7B10-C10F-0A84-00CF7A3E16AA}"/>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8" name="Footer Placeholder 7">
            <a:extLst>
              <a:ext uri="{FF2B5EF4-FFF2-40B4-BE49-F238E27FC236}">
                <a16:creationId xmlns:a16="http://schemas.microsoft.com/office/drawing/2014/main" id="{D00D6B39-F3B0-12F4-D7D0-601369E733E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21CB1B-2C43-9CF3-CBC1-40248C93CB0D}"/>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5224944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0C745-FDE0-EA93-6B20-940D1DD17B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424F8F-F2F8-BBA1-73C5-238BCD455167}"/>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4" name="Footer Placeholder 3">
            <a:extLst>
              <a:ext uri="{FF2B5EF4-FFF2-40B4-BE49-F238E27FC236}">
                <a16:creationId xmlns:a16="http://schemas.microsoft.com/office/drawing/2014/main" id="{2A7B6EDA-4567-4408-8556-71B9169265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734A71-0746-D7CF-5B20-CED6D10D079D}"/>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16131884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9B59313-1C32-0BB5-36D5-A1BDDA1AE640}"/>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3" name="Footer Placeholder 2">
            <a:extLst>
              <a:ext uri="{FF2B5EF4-FFF2-40B4-BE49-F238E27FC236}">
                <a16:creationId xmlns:a16="http://schemas.microsoft.com/office/drawing/2014/main" id="{1E4F8D0E-78FA-D9B5-8324-43C94FD6BF6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AA3EC7-2153-FB67-98BE-BD574C6F94B2}"/>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2360315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12D3E-75E9-A330-D75A-56B96B4F33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1B1AA22-1E7E-7257-C9F2-962021D557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AAD969-CAFD-B080-34CC-7EB83147B3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861D5E-B5A9-31A3-B11F-4F99A0358E2C}"/>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6" name="Footer Placeholder 5">
            <a:extLst>
              <a:ext uri="{FF2B5EF4-FFF2-40B4-BE49-F238E27FC236}">
                <a16:creationId xmlns:a16="http://schemas.microsoft.com/office/drawing/2014/main" id="{A52DC329-77C3-80DE-3110-6688B22933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E600A4-45D4-8BEF-7110-980E2ECED484}"/>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3341635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E8452-1F9E-7DD7-3C53-D5083AC214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81F6D98-A051-FB0C-6319-9A3839F402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D2284F5-8075-AA4A-6914-2CD3A3DAEB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CCAB1B-DC49-B22C-B3E8-79947107C5F3}"/>
              </a:ext>
            </a:extLst>
          </p:cNvPr>
          <p:cNvSpPr>
            <a:spLocks noGrp="1"/>
          </p:cNvSpPr>
          <p:nvPr>
            <p:ph type="dt" sz="half" idx="10"/>
          </p:nvPr>
        </p:nvSpPr>
        <p:spPr/>
        <p:txBody>
          <a:bodyPr/>
          <a:lstStyle/>
          <a:p>
            <a:fld id="{10245D21-1550-EF49-8B00-2E3AC5947A81}" type="datetimeFigureOut">
              <a:rPr lang="en-US" smtClean="0"/>
              <a:t>5/2/24</a:t>
            </a:fld>
            <a:endParaRPr lang="en-US"/>
          </a:p>
        </p:txBody>
      </p:sp>
      <p:sp>
        <p:nvSpPr>
          <p:cNvPr id="6" name="Footer Placeholder 5">
            <a:extLst>
              <a:ext uri="{FF2B5EF4-FFF2-40B4-BE49-F238E27FC236}">
                <a16:creationId xmlns:a16="http://schemas.microsoft.com/office/drawing/2014/main" id="{5C06494F-F776-5337-74CC-15E7A55B14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A6B9082-57FB-1B0A-2332-B62D64E14C15}"/>
              </a:ext>
            </a:extLst>
          </p:cNvPr>
          <p:cNvSpPr>
            <a:spLocks noGrp="1"/>
          </p:cNvSpPr>
          <p:nvPr>
            <p:ph type="sldNum" sz="quarter" idx="12"/>
          </p:nvPr>
        </p:nvSpPr>
        <p:spPr/>
        <p:txBody>
          <a:bodyPr/>
          <a:lstStyle/>
          <a:p>
            <a:fld id="{511ADD79-B3BC-524C-807D-EB0F46617158}" type="slidenum">
              <a:rPr lang="en-US" smtClean="0"/>
              <a:t>‹#›</a:t>
            </a:fld>
            <a:endParaRPr lang="en-US"/>
          </a:p>
        </p:txBody>
      </p:sp>
    </p:spTree>
    <p:extLst>
      <p:ext uri="{BB962C8B-B14F-4D97-AF65-F5344CB8AC3E}">
        <p14:creationId xmlns:p14="http://schemas.microsoft.com/office/powerpoint/2010/main" val="16404082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601649-AB88-4266-2C82-9BCF0527EE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578EE63-5E5A-EE6E-E224-0BBBADEA81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A9AB2C-D398-8C66-4180-CD683A874A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245D21-1550-EF49-8B00-2E3AC5947A81}" type="datetimeFigureOut">
              <a:rPr lang="en-US" smtClean="0"/>
              <a:t>5/2/24</a:t>
            </a:fld>
            <a:endParaRPr lang="en-US"/>
          </a:p>
        </p:txBody>
      </p:sp>
      <p:sp>
        <p:nvSpPr>
          <p:cNvPr id="5" name="Footer Placeholder 4">
            <a:extLst>
              <a:ext uri="{FF2B5EF4-FFF2-40B4-BE49-F238E27FC236}">
                <a16:creationId xmlns:a16="http://schemas.microsoft.com/office/drawing/2014/main" id="{B9FB0704-DCD8-CF85-3466-BEDF67D08B6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F8697BC-D9F8-0FB6-2765-75576475B6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1ADD79-B3BC-524C-807D-EB0F46617158}" type="slidenum">
              <a:rPr lang="en-US" smtClean="0"/>
              <a:t>‹#›</a:t>
            </a:fld>
            <a:endParaRPr lang="en-US"/>
          </a:p>
        </p:txBody>
      </p:sp>
    </p:spTree>
    <p:extLst>
      <p:ext uri="{BB962C8B-B14F-4D97-AF65-F5344CB8AC3E}">
        <p14:creationId xmlns:p14="http://schemas.microsoft.com/office/powerpoint/2010/main" val="23382608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video" Target="../media/media2.mov"/><Relationship Id="rId2" Type="http://schemas.microsoft.com/office/2007/relationships/media" Target="../media/media2.mov"/><Relationship Id="rId1" Type="http://schemas.openxmlformats.org/officeDocument/2006/relationships/tags" Target="../tags/tag2.xml"/><Relationship Id="rId5" Type="http://schemas.openxmlformats.org/officeDocument/2006/relationships/image" Target="../media/image12.png"/><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video" Target="../media/media1.mov"/><Relationship Id="rId2" Type="http://schemas.microsoft.com/office/2007/relationships/media" Target="../media/media1.mov"/><Relationship Id="rId1" Type="http://schemas.openxmlformats.org/officeDocument/2006/relationships/tags" Target="../tags/tag1.xml"/><Relationship Id="rId6" Type="http://schemas.openxmlformats.org/officeDocument/2006/relationships/image" Target="../media/image11.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E565A-1ACC-658A-E07D-CF9B1D2651F9}"/>
              </a:ext>
            </a:extLst>
          </p:cNvPr>
          <p:cNvSpPr>
            <a:spLocks noGrp="1"/>
          </p:cNvSpPr>
          <p:nvPr>
            <p:ph type="ctrTitle"/>
          </p:nvPr>
        </p:nvSpPr>
        <p:spPr>
          <a:xfrm>
            <a:off x="1524000" y="1145628"/>
            <a:ext cx="9144000" cy="1726324"/>
          </a:xfrm>
        </p:spPr>
        <p:txBody>
          <a:bodyPr>
            <a:normAutofit fontScale="90000"/>
          </a:bodyPr>
          <a:lstStyle/>
          <a:p>
            <a:r>
              <a:rPr lang="en-US" dirty="0">
                <a:cs typeface="Calibri" panose="020F0502020204030204" pitchFamily="34" charset="0"/>
              </a:rPr>
              <a:t>Hierarchical Point Attention for Indoor 3D Object Detection </a:t>
            </a:r>
          </a:p>
        </p:txBody>
      </p:sp>
      <p:sp>
        <p:nvSpPr>
          <p:cNvPr id="3" name="Subtitle 2">
            <a:extLst>
              <a:ext uri="{FF2B5EF4-FFF2-40B4-BE49-F238E27FC236}">
                <a16:creationId xmlns:a16="http://schemas.microsoft.com/office/drawing/2014/main" id="{ADD70888-70B2-80AA-A36F-44F6AA1EDD1F}"/>
              </a:ext>
            </a:extLst>
          </p:cNvPr>
          <p:cNvSpPr>
            <a:spLocks noGrp="1"/>
          </p:cNvSpPr>
          <p:nvPr>
            <p:ph type="subTitle" idx="1"/>
          </p:nvPr>
        </p:nvSpPr>
        <p:spPr>
          <a:xfrm>
            <a:off x="1524000" y="3079640"/>
            <a:ext cx="9144000" cy="1043535"/>
          </a:xfrm>
        </p:spPr>
        <p:txBody>
          <a:bodyPr>
            <a:normAutofit/>
          </a:bodyPr>
          <a:lstStyle/>
          <a:p>
            <a:r>
              <a:rPr lang="en-US" dirty="0" err="1">
                <a:effectLst/>
                <a:cs typeface="Calibri" panose="020F0502020204030204" pitchFamily="34" charset="0"/>
              </a:rPr>
              <a:t>Manli</a:t>
            </a:r>
            <a:r>
              <a:rPr lang="en-US" dirty="0">
                <a:effectLst/>
                <a:cs typeface="Calibri" panose="020F0502020204030204" pitchFamily="34" charset="0"/>
              </a:rPr>
              <a:t> Shu</a:t>
            </a:r>
            <a:r>
              <a:rPr lang="en-US" baseline="30000" dirty="0">
                <a:effectLst/>
                <a:cs typeface="Calibri" panose="020F0502020204030204" pitchFamily="34" charset="0"/>
              </a:rPr>
              <a:t>1,2</a:t>
            </a:r>
            <a:r>
              <a:rPr lang="en-US" dirty="0">
                <a:effectLst/>
                <a:cs typeface="Calibri" panose="020F0502020204030204" pitchFamily="34" charset="0"/>
              </a:rPr>
              <a:t> Le Xue</a:t>
            </a:r>
            <a:r>
              <a:rPr lang="en-US" baseline="30000" dirty="0">
                <a:effectLst/>
                <a:cs typeface="Calibri" panose="020F0502020204030204" pitchFamily="34" charset="0"/>
              </a:rPr>
              <a:t>2</a:t>
            </a:r>
            <a:r>
              <a:rPr lang="en-US" dirty="0">
                <a:effectLst/>
                <a:cs typeface="Calibri" panose="020F0502020204030204" pitchFamily="34" charset="0"/>
              </a:rPr>
              <a:t> Ning Yu</a:t>
            </a:r>
            <a:r>
              <a:rPr lang="en-US" baseline="30000" dirty="0">
                <a:effectLst/>
                <a:cs typeface="Calibri" panose="020F0502020204030204" pitchFamily="34" charset="0"/>
              </a:rPr>
              <a:t>2</a:t>
            </a:r>
            <a:r>
              <a:rPr lang="en-US" dirty="0">
                <a:effectLst/>
                <a:cs typeface="Calibri" panose="020F0502020204030204" pitchFamily="34" charset="0"/>
              </a:rPr>
              <a:t> Roberto Martín-Martín</a:t>
            </a:r>
            <a:r>
              <a:rPr lang="en-US" baseline="30000" dirty="0">
                <a:effectLst/>
                <a:cs typeface="Calibri" panose="020F0502020204030204" pitchFamily="34" charset="0"/>
              </a:rPr>
              <a:t>2,3</a:t>
            </a:r>
            <a:r>
              <a:rPr lang="en-US" dirty="0">
                <a:effectLst/>
                <a:cs typeface="Calibri" panose="020F0502020204030204" pitchFamily="34" charset="0"/>
              </a:rPr>
              <a:t> </a:t>
            </a:r>
          </a:p>
          <a:p>
            <a:r>
              <a:rPr lang="en-US" dirty="0" err="1">
                <a:effectLst/>
                <a:cs typeface="Calibri" panose="020F0502020204030204" pitchFamily="34" charset="0"/>
              </a:rPr>
              <a:t>Caiming</a:t>
            </a:r>
            <a:r>
              <a:rPr lang="en-US" dirty="0">
                <a:effectLst/>
                <a:cs typeface="Calibri" panose="020F0502020204030204" pitchFamily="34" charset="0"/>
              </a:rPr>
              <a:t> Xiong</a:t>
            </a:r>
            <a:r>
              <a:rPr lang="en-US" baseline="30000" dirty="0">
                <a:effectLst/>
                <a:cs typeface="Calibri" panose="020F0502020204030204" pitchFamily="34" charset="0"/>
              </a:rPr>
              <a:t>2</a:t>
            </a:r>
            <a:r>
              <a:rPr lang="en-US" dirty="0">
                <a:effectLst/>
                <a:cs typeface="Calibri" panose="020F0502020204030204" pitchFamily="34" charset="0"/>
              </a:rPr>
              <a:t> Tom Goldstein</a:t>
            </a:r>
            <a:r>
              <a:rPr lang="en-US" baseline="30000" dirty="0">
                <a:effectLst/>
                <a:cs typeface="Calibri" panose="020F0502020204030204" pitchFamily="34" charset="0"/>
              </a:rPr>
              <a:t>1</a:t>
            </a:r>
            <a:r>
              <a:rPr lang="en-US" dirty="0">
                <a:effectLst/>
                <a:cs typeface="Calibri" panose="020F0502020204030204" pitchFamily="34" charset="0"/>
              </a:rPr>
              <a:t> Juan Carlos Niebles</a:t>
            </a:r>
            <a:r>
              <a:rPr lang="en-US" baseline="30000" dirty="0">
                <a:effectLst/>
                <a:cs typeface="Calibri" panose="020F0502020204030204" pitchFamily="34" charset="0"/>
              </a:rPr>
              <a:t>2,4</a:t>
            </a:r>
            <a:r>
              <a:rPr lang="en-US" dirty="0">
                <a:effectLst/>
                <a:cs typeface="Calibri" panose="020F0502020204030204" pitchFamily="34" charset="0"/>
              </a:rPr>
              <a:t> and Ran Xu</a:t>
            </a:r>
            <a:r>
              <a:rPr lang="en-US" baseline="30000" dirty="0">
                <a:effectLst/>
                <a:cs typeface="Calibri" panose="020F0502020204030204" pitchFamily="34" charset="0"/>
              </a:rPr>
              <a:t>2</a:t>
            </a:r>
            <a:r>
              <a:rPr lang="en-US" dirty="0">
                <a:effectLst/>
                <a:cs typeface="Calibri" panose="020F0502020204030204" pitchFamily="34" charset="0"/>
              </a:rPr>
              <a:t> </a:t>
            </a:r>
            <a:endParaRPr lang="en-US" dirty="0">
              <a:cs typeface="Calibri" panose="020F0502020204030204" pitchFamily="34" charset="0"/>
            </a:endParaRPr>
          </a:p>
          <a:p>
            <a:endParaRPr lang="en-US" dirty="0">
              <a:cs typeface="Calibri" panose="020F0502020204030204" pitchFamily="34" charset="0"/>
            </a:endParaRPr>
          </a:p>
        </p:txBody>
      </p:sp>
      <p:sp>
        <p:nvSpPr>
          <p:cNvPr id="4" name="TextBox 3">
            <a:extLst>
              <a:ext uri="{FF2B5EF4-FFF2-40B4-BE49-F238E27FC236}">
                <a16:creationId xmlns:a16="http://schemas.microsoft.com/office/drawing/2014/main" id="{77DC15FE-42DD-A735-AF55-02DEBE847CA1}"/>
              </a:ext>
            </a:extLst>
          </p:cNvPr>
          <p:cNvSpPr txBox="1"/>
          <p:nvPr/>
        </p:nvSpPr>
        <p:spPr>
          <a:xfrm>
            <a:off x="3631324" y="4330863"/>
            <a:ext cx="4929352" cy="1477328"/>
          </a:xfrm>
          <a:prstGeom prst="rect">
            <a:avLst/>
          </a:prstGeom>
          <a:noFill/>
        </p:spPr>
        <p:txBody>
          <a:bodyPr wrap="square" rtlCol="0">
            <a:spAutoFit/>
          </a:bodyPr>
          <a:lstStyle/>
          <a:p>
            <a:pPr algn="l"/>
            <a:r>
              <a:rPr lang="en-US" sz="1800" baseline="30000" dirty="0"/>
              <a:t>1 </a:t>
            </a:r>
            <a:r>
              <a:rPr lang="en-US" sz="1800" dirty="0"/>
              <a:t>University of Maryland, College Park, MD, U.S.A.</a:t>
            </a:r>
          </a:p>
          <a:p>
            <a:pPr algn="l"/>
            <a:r>
              <a:rPr lang="en-US" sz="1800" baseline="30000" dirty="0"/>
              <a:t>2</a:t>
            </a:r>
            <a:r>
              <a:rPr lang="en-US" sz="1800" dirty="0"/>
              <a:t> Salesforce Research, Palo Alto, CA, U.S.A.</a:t>
            </a:r>
          </a:p>
          <a:p>
            <a:pPr algn="l"/>
            <a:r>
              <a:rPr lang="en-US" sz="1800" baseline="30000" dirty="0"/>
              <a:t>3</a:t>
            </a:r>
            <a:r>
              <a:rPr lang="en-US" sz="1800" dirty="0"/>
              <a:t> University of Texas, Austin, TX, U.S.A.</a:t>
            </a:r>
          </a:p>
          <a:p>
            <a:pPr algn="l"/>
            <a:r>
              <a:rPr lang="en-US" sz="1800" baseline="30000" dirty="0"/>
              <a:t>4</a:t>
            </a:r>
            <a:r>
              <a:rPr lang="en-US" sz="1800" dirty="0"/>
              <a:t> Stanford University, CA, U.S.A.</a:t>
            </a:r>
          </a:p>
          <a:p>
            <a:endParaRPr lang="en-US" dirty="0"/>
          </a:p>
        </p:txBody>
      </p:sp>
      <p:pic>
        <p:nvPicPr>
          <p:cNvPr id="8" name="Picture 7" descr="A room with tables and chairs&#10;&#10;Description automatically generate">
            <a:extLst>
              <a:ext uri="{FF2B5EF4-FFF2-40B4-BE49-F238E27FC236}">
                <a16:creationId xmlns:a16="http://schemas.microsoft.com/office/drawing/2014/main" id="{A5D20B65-1590-7F74-02CE-3BABDDA2AEE3}"/>
              </a:ext>
            </a:extLst>
          </p:cNvPr>
          <p:cNvPicPr>
            <a:picLocks noChangeAspect="1"/>
          </p:cNvPicPr>
          <p:nvPr/>
        </p:nvPicPr>
        <p:blipFill rotWithShape="1">
          <a:blip r:embed="rId3"/>
          <a:srcRect l="9335" r="7885"/>
          <a:stretch/>
        </p:blipFill>
        <p:spPr>
          <a:xfrm>
            <a:off x="8560676" y="4123175"/>
            <a:ext cx="3273516" cy="2626518"/>
          </a:xfrm>
          <a:prstGeom prst="rect">
            <a:avLst/>
          </a:prstGeom>
        </p:spPr>
      </p:pic>
      <p:pic>
        <p:nvPicPr>
          <p:cNvPr id="10" name="Picture 9" descr="A room with a broken wall and a table&#10;&#10;Description automatically generated with medium confidence">
            <a:extLst>
              <a:ext uri="{FF2B5EF4-FFF2-40B4-BE49-F238E27FC236}">
                <a16:creationId xmlns:a16="http://schemas.microsoft.com/office/drawing/2014/main" id="{116349C7-5FF7-2CD6-7501-3DEC4CC2E90F}"/>
              </a:ext>
            </a:extLst>
          </p:cNvPr>
          <p:cNvPicPr>
            <a:picLocks noChangeAspect="1"/>
          </p:cNvPicPr>
          <p:nvPr/>
        </p:nvPicPr>
        <p:blipFill>
          <a:blip r:embed="rId4"/>
          <a:stretch>
            <a:fillRect/>
          </a:stretch>
        </p:blipFill>
        <p:spPr>
          <a:xfrm>
            <a:off x="0" y="4017671"/>
            <a:ext cx="3409873" cy="2683510"/>
          </a:xfrm>
          <a:prstGeom prst="rect">
            <a:avLst/>
          </a:prstGeom>
        </p:spPr>
      </p:pic>
    </p:spTree>
    <p:extLst>
      <p:ext uri="{BB962C8B-B14F-4D97-AF65-F5344CB8AC3E}">
        <p14:creationId xmlns:p14="http://schemas.microsoft.com/office/powerpoint/2010/main" val="2520057057"/>
      </p:ext>
    </p:extLst>
  </p:cSld>
  <p:clrMapOvr>
    <a:masterClrMapping/>
  </p:clrMapOvr>
  <mc:AlternateContent xmlns:mc="http://schemas.openxmlformats.org/markup-compatibility/2006" xmlns:p14="http://schemas.microsoft.com/office/powerpoint/2010/main">
    <mc:Choice Requires="p14">
      <p:transition spd="slow" p14:dur="2000" advTm="8117"/>
    </mc:Choice>
    <mc:Fallback xmlns="">
      <p:transition spd="slow" advTm="8117"/>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Screen Recording 2023-09-22 at 8.20.54 PM">
            <a:hlinkClick r:id="" action="ppaction://media"/>
            <a:extLst>
              <a:ext uri="{FF2B5EF4-FFF2-40B4-BE49-F238E27FC236}">
                <a16:creationId xmlns:a16="http://schemas.microsoft.com/office/drawing/2014/main" id="{8EFF0A7F-2FCC-90E7-BD11-555BC16F8A1B}"/>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958850" y="0"/>
            <a:ext cx="10274300" cy="6858000"/>
          </a:xfrm>
          <a:prstGeom prst="rect">
            <a:avLst/>
          </a:prstGeom>
        </p:spPr>
      </p:pic>
    </p:spTree>
    <p:custDataLst>
      <p:tags r:id="rId1"/>
    </p:custDataLst>
    <p:extLst>
      <p:ext uri="{BB962C8B-B14F-4D97-AF65-F5344CB8AC3E}">
        <p14:creationId xmlns:p14="http://schemas.microsoft.com/office/powerpoint/2010/main" val="1648496439"/>
      </p:ext>
    </p:extLst>
  </p:cSld>
  <p:clrMapOvr>
    <a:masterClrMapping/>
  </p:clrMapOvr>
  <mc:AlternateContent xmlns:mc="http://schemas.openxmlformats.org/markup-compatibility/2006">
    <mc:Choice xmlns:p14="http://schemas.microsoft.com/office/powerpoint/2010/main" Requires="p14">
      <p:transition spd="slow" p14:dur="2000" advTm="12842"/>
    </mc:Choice>
    <mc:Fallback>
      <p:transition spd="slow" advTm="1284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6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extLst>
    <p:ext uri="{E180D4A7-C9FB-4DFB-919C-405C955672EB}">
      <p14:showEvtLst xmlns:p14="http://schemas.microsoft.com/office/powerpoint/2010/main">
        <p14:playEvt time="611" objId="6"/>
        <p14:stopEvt time="12787" objId="6"/>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77B7108-00B6-F6AE-40EC-939B6012E914}"/>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F6FA08EE-7CA8-1420-F1E5-C993CF55EE5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9629589"/>
      </p:ext>
    </p:extLst>
  </p:cSld>
  <p:clrMapOvr>
    <a:masterClrMapping/>
  </p:clrMapOvr>
  <mc:AlternateContent xmlns:mc="http://schemas.openxmlformats.org/markup-compatibility/2006" xmlns:p14="http://schemas.microsoft.com/office/powerpoint/2010/main">
    <mc:Choice Requires="p14">
      <p:transition spd="slow" p14:dur="2000" advTm="3573"/>
    </mc:Choice>
    <mc:Fallback xmlns="">
      <p:transition spd="slow" advTm="357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EE4BA-4843-00F1-74D1-AB8EDFA8CBA7}"/>
              </a:ext>
            </a:extLst>
          </p:cNvPr>
          <p:cNvSpPr>
            <a:spLocks noGrp="1"/>
          </p:cNvSpPr>
          <p:nvPr>
            <p:ph type="title"/>
          </p:nvPr>
        </p:nvSpPr>
        <p:spPr/>
        <p:txBody>
          <a:bodyPr/>
          <a:lstStyle/>
          <a:p>
            <a:r>
              <a:rPr lang="en-US" dirty="0"/>
              <a:t>Indoor 3D Object Detection</a:t>
            </a:r>
          </a:p>
        </p:txBody>
      </p:sp>
      <p:pic>
        <p:nvPicPr>
          <p:cNvPr id="7" name="Picture 6" descr="A room with a television and a chair&#10;&#10;Description automatically generated with medium confidence">
            <a:extLst>
              <a:ext uri="{FF2B5EF4-FFF2-40B4-BE49-F238E27FC236}">
                <a16:creationId xmlns:a16="http://schemas.microsoft.com/office/drawing/2014/main" id="{8C6A5A99-E089-36D9-EBF8-D4F94AC21A0C}"/>
              </a:ext>
            </a:extLst>
          </p:cNvPr>
          <p:cNvPicPr>
            <a:picLocks noChangeAspect="1"/>
          </p:cNvPicPr>
          <p:nvPr/>
        </p:nvPicPr>
        <p:blipFill>
          <a:blip r:embed="rId3"/>
          <a:stretch>
            <a:fillRect/>
          </a:stretch>
        </p:blipFill>
        <p:spPr>
          <a:xfrm>
            <a:off x="1289593" y="1690688"/>
            <a:ext cx="2757658" cy="2257277"/>
          </a:xfrm>
          <a:prstGeom prst="rect">
            <a:avLst/>
          </a:prstGeom>
        </p:spPr>
      </p:pic>
      <p:sp>
        <p:nvSpPr>
          <p:cNvPr id="9" name="Content Placeholder 8">
            <a:extLst>
              <a:ext uri="{FF2B5EF4-FFF2-40B4-BE49-F238E27FC236}">
                <a16:creationId xmlns:a16="http://schemas.microsoft.com/office/drawing/2014/main" id="{21B4FBDA-A7F2-EE13-36AD-EAE58E0C3918}"/>
              </a:ext>
            </a:extLst>
          </p:cNvPr>
          <p:cNvSpPr>
            <a:spLocks noGrp="1"/>
          </p:cNvSpPr>
          <p:nvPr>
            <p:ph idx="1"/>
          </p:nvPr>
        </p:nvSpPr>
        <p:spPr>
          <a:xfrm>
            <a:off x="4954774" y="1690688"/>
            <a:ext cx="6916478" cy="4351338"/>
          </a:xfrm>
        </p:spPr>
        <p:txBody>
          <a:bodyPr/>
          <a:lstStyle/>
          <a:p>
            <a:r>
              <a:rPr lang="en-US" dirty="0"/>
              <a:t>Applications</a:t>
            </a:r>
          </a:p>
          <a:p>
            <a:pPr lvl="1"/>
            <a:r>
              <a:rPr lang="en-US" dirty="0"/>
              <a:t>Augmented Reality</a:t>
            </a:r>
          </a:p>
          <a:p>
            <a:pPr lvl="1"/>
            <a:r>
              <a:rPr lang="en-US" dirty="0"/>
              <a:t>3D room layout planner</a:t>
            </a:r>
          </a:p>
          <a:p>
            <a:pPr lvl="1"/>
            <a:r>
              <a:rPr lang="en-US" dirty="0"/>
              <a:t>Home robots</a:t>
            </a:r>
          </a:p>
          <a:p>
            <a:pPr lvl="1"/>
            <a:r>
              <a:rPr lang="en-US" dirty="0"/>
              <a:t>…</a:t>
            </a:r>
          </a:p>
          <a:p>
            <a:r>
              <a:rPr lang="en-US" dirty="0"/>
              <a:t>Challenges</a:t>
            </a:r>
          </a:p>
          <a:p>
            <a:pPr lvl="1"/>
            <a:r>
              <a:rPr lang="en-US" dirty="0"/>
              <a:t>Dense scene</a:t>
            </a:r>
          </a:p>
          <a:p>
            <a:pPr lvl="1"/>
            <a:r>
              <a:rPr lang="en-US" dirty="0"/>
              <a:t>Cluttered objects</a:t>
            </a:r>
          </a:p>
          <a:p>
            <a:pPr lvl="1"/>
            <a:r>
              <a:rPr lang="en-US" dirty="0"/>
              <a:t>Varying object sizes and shapes</a:t>
            </a:r>
          </a:p>
          <a:p>
            <a:endParaRPr lang="en-US" dirty="0"/>
          </a:p>
        </p:txBody>
      </p:sp>
      <p:pic>
        <p:nvPicPr>
          <p:cNvPr id="10" name="Picture 9" descr="A room with tables and chairs&#10;&#10;Description automatically generate">
            <a:extLst>
              <a:ext uri="{FF2B5EF4-FFF2-40B4-BE49-F238E27FC236}">
                <a16:creationId xmlns:a16="http://schemas.microsoft.com/office/drawing/2014/main" id="{23647E57-48E2-DEE5-5BC9-56DA43B19159}"/>
              </a:ext>
            </a:extLst>
          </p:cNvPr>
          <p:cNvPicPr>
            <a:picLocks noChangeAspect="1"/>
          </p:cNvPicPr>
          <p:nvPr/>
        </p:nvPicPr>
        <p:blipFill rotWithShape="1">
          <a:blip r:embed="rId4"/>
          <a:srcRect l="9335" r="7885"/>
          <a:stretch/>
        </p:blipFill>
        <p:spPr>
          <a:xfrm>
            <a:off x="1132527" y="4001294"/>
            <a:ext cx="2914724" cy="2338640"/>
          </a:xfrm>
          <a:prstGeom prst="rect">
            <a:avLst/>
          </a:prstGeom>
        </p:spPr>
      </p:pic>
    </p:spTree>
    <p:extLst>
      <p:ext uri="{BB962C8B-B14F-4D97-AF65-F5344CB8AC3E}">
        <p14:creationId xmlns:p14="http://schemas.microsoft.com/office/powerpoint/2010/main" val="1123017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60C0C-E9ED-C6D3-85D0-0C83A0E0421F}"/>
              </a:ext>
            </a:extLst>
          </p:cNvPr>
          <p:cNvSpPr>
            <a:spLocks noGrp="1"/>
          </p:cNvSpPr>
          <p:nvPr>
            <p:ph type="title"/>
          </p:nvPr>
        </p:nvSpPr>
        <p:spPr/>
        <p:txBody>
          <a:bodyPr/>
          <a:lstStyle/>
          <a:p>
            <a:r>
              <a:rPr lang="en-US" dirty="0"/>
              <a:t>Transformers as 3D Detectors</a:t>
            </a:r>
          </a:p>
        </p:txBody>
      </p:sp>
      <p:sp>
        <p:nvSpPr>
          <p:cNvPr id="3" name="Content Placeholder 2">
            <a:extLst>
              <a:ext uri="{FF2B5EF4-FFF2-40B4-BE49-F238E27FC236}">
                <a16:creationId xmlns:a16="http://schemas.microsoft.com/office/drawing/2014/main" id="{983999B0-4022-F62A-147C-F800AB78E41F}"/>
              </a:ext>
            </a:extLst>
          </p:cNvPr>
          <p:cNvSpPr>
            <a:spLocks noGrp="1"/>
          </p:cNvSpPr>
          <p:nvPr>
            <p:ph idx="1"/>
          </p:nvPr>
        </p:nvSpPr>
        <p:spPr>
          <a:xfrm>
            <a:off x="782380" y="1442852"/>
            <a:ext cx="11013558" cy="4351338"/>
          </a:xfrm>
        </p:spPr>
        <p:txBody>
          <a:bodyPr>
            <a:normAutofit/>
          </a:bodyPr>
          <a:lstStyle/>
          <a:p>
            <a:pPr>
              <a:lnSpc>
                <a:spcPct val="110000"/>
              </a:lnSpc>
            </a:pPr>
            <a:r>
              <a:rPr lang="en-US" sz="2400" dirty="0"/>
              <a:t>Transformers do not require input data to have 2d/3d structures</a:t>
            </a:r>
          </a:p>
          <a:p>
            <a:pPr lvl="1">
              <a:lnSpc>
                <a:spcPct val="110000"/>
              </a:lnSpc>
            </a:pPr>
            <a:r>
              <a:rPr lang="en-US" dirty="0"/>
              <a:t>Suitable for modeling point cloud data as </a:t>
            </a:r>
            <a:r>
              <a:rPr lang="en-US" b="1" dirty="0"/>
              <a:t>a sequence of points</a:t>
            </a:r>
            <a:r>
              <a:rPr lang="en-US" dirty="0"/>
              <a:t>.</a:t>
            </a:r>
          </a:p>
          <a:p>
            <a:pPr>
              <a:lnSpc>
                <a:spcPct val="110000"/>
              </a:lnSpc>
            </a:pPr>
            <a:r>
              <a:rPr lang="en-US" sz="2400" dirty="0"/>
              <a:t>Transformers are good at handling long sequences</a:t>
            </a:r>
          </a:p>
          <a:p>
            <a:pPr lvl="1">
              <a:lnSpc>
                <a:spcPct val="110000"/>
              </a:lnSpc>
            </a:pPr>
            <a:r>
              <a:rPr lang="en-US" dirty="0"/>
              <a:t>Modeling </a:t>
            </a:r>
            <a:r>
              <a:rPr lang="en-US" b="1" dirty="0"/>
              <a:t>long-range relationships</a:t>
            </a:r>
            <a:r>
              <a:rPr lang="en-US" dirty="0"/>
              <a:t> among all points within a scene</a:t>
            </a:r>
          </a:p>
          <a:p>
            <a:pPr lvl="1">
              <a:lnSpc>
                <a:spcPct val="110000"/>
              </a:lnSpc>
            </a:pPr>
            <a:r>
              <a:rPr lang="en-US" dirty="0"/>
              <a:t>Extract rich </a:t>
            </a:r>
            <a:r>
              <a:rPr lang="en-US" b="1" dirty="0"/>
              <a:t>global context </a:t>
            </a:r>
            <a:r>
              <a:rPr lang="en-US" dirty="0"/>
              <a:t>information</a:t>
            </a:r>
          </a:p>
          <a:p>
            <a:endParaRPr lang="en-US" dirty="0"/>
          </a:p>
        </p:txBody>
      </p:sp>
      <p:pic>
        <p:nvPicPr>
          <p:cNvPr id="5" name="Picture 4" descr="A close-up of a chart&#10;&#10;Description automatically generated">
            <a:extLst>
              <a:ext uri="{FF2B5EF4-FFF2-40B4-BE49-F238E27FC236}">
                <a16:creationId xmlns:a16="http://schemas.microsoft.com/office/drawing/2014/main" id="{ACA0FB51-1FBD-D18A-3226-8980708B7B14}"/>
              </a:ext>
            </a:extLst>
          </p:cNvPr>
          <p:cNvPicPr>
            <a:picLocks noChangeAspect="1"/>
          </p:cNvPicPr>
          <p:nvPr/>
        </p:nvPicPr>
        <p:blipFill>
          <a:blip r:embed="rId3"/>
          <a:stretch>
            <a:fillRect/>
          </a:stretch>
        </p:blipFill>
        <p:spPr>
          <a:xfrm>
            <a:off x="2402959" y="4187063"/>
            <a:ext cx="7772400" cy="2305812"/>
          </a:xfrm>
          <a:prstGeom prst="rect">
            <a:avLst/>
          </a:prstGeom>
        </p:spPr>
      </p:pic>
    </p:spTree>
    <p:extLst>
      <p:ext uri="{BB962C8B-B14F-4D97-AF65-F5344CB8AC3E}">
        <p14:creationId xmlns:p14="http://schemas.microsoft.com/office/powerpoint/2010/main" val="2338801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F32F1-589D-066A-810C-027735AA4F7F}"/>
              </a:ext>
            </a:extLst>
          </p:cNvPr>
          <p:cNvSpPr>
            <a:spLocks noGrp="1"/>
          </p:cNvSpPr>
          <p:nvPr>
            <p:ph type="title"/>
          </p:nvPr>
        </p:nvSpPr>
        <p:spPr/>
        <p:txBody>
          <a:bodyPr/>
          <a:lstStyle/>
          <a:p>
            <a:r>
              <a:rPr lang="en-US" dirty="0"/>
              <a:t>Point-based 3D transformer detector</a:t>
            </a:r>
          </a:p>
        </p:txBody>
      </p:sp>
      <p:pic>
        <p:nvPicPr>
          <p:cNvPr id="9" name="Content Placeholder 8" descr="A diagram of a computer program&#10;&#10;Description automatically generated">
            <a:extLst>
              <a:ext uri="{FF2B5EF4-FFF2-40B4-BE49-F238E27FC236}">
                <a16:creationId xmlns:a16="http://schemas.microsoft.com/office/drawing/2014/main" id="{E0EAC8BD-B550-7CE4-7B47-24DBDDCD0CE9}"/>
              </a:ext>
            </a:extLst>
          </p:cNvPr>
          <p:cNvPicPr>
            <a:picLocks noGrp="1" noChangeAspect="1"/>
          </p:cNvPicPr>
          <p:nvPr>
            <p:ph idx="1"/>
          </p:nvPr>
        </p:nvPicPr>
        <p:blipFill>
          <a:blip r:embed="rId3"/>
          <a:stretch>
            <a:fillRect/>
          </a:stretch>
        </p:blipFill>
        <p:spPr>
          <a:xfrm>
            <a:off x="1833370" y="1825625"/>
            <a:ext cx="8525260" cy="4351338"/>
          </a:xfrm>
        </p:spPr>
      </p:pic>
    </p:spTree>
    <p:extLst>
      <p:ext uri="{BB962C8B-B14F-4D97-AF65-F5344CB8AC3E}">
        <p14:creationId xmlns:p14="http://schemas.microsoft.com/office/powerpoint/2010/main" val="3836621853"/>
      </p:ext>
    </p:extLst>
  </p:cSld>
  <p:clrMapOvr>
    <a:masterClrMapping/>
  </p:clrMapOvr>
  <mc:AlternateContent xmlns:mc="http://schemas.openxmlformats.org/markup-compatibility/2006" xmlns:p14="http://schemas.microsoft.com/office/powerpoint/2010/main">
    <mc:Choice Requires="p14">
      <p:transition spd="slow" p14:dur="2000" advTm="31562"/>
    </mc:Choice>
    <mc:Fallback xmlns="">
      <p:transition spd="slow" advTm="3156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7B013-814A-3337-480D-9B9DE7C3845A}"/>
              </a:ext>
            </a:extLst>
          </p:cNvPr>
          <p:cNvSpPr>
            <a:spLocks noGrp="1"/>
          </p:cNvSpPr>
          <p:nvPr>
            <p:ph type="title"/>
          </p:nvPr>
        </p:nvSpPr>
        <p:spPr/>
        <p:txBody>
          <a:bodyPr/>
          <a:lstStyle/>
          <a:p>
            <a:r>
              <a:rPr lang="en-US" dirty="0"/>
              <a:t>Aggregated Multi-Scale Attention (MS-A)</a:t>
            </a:r>
          </a:p>
        </p:txBody>
      </p:sp>
      <p:pic>
        <p:nvPicPr>
          <p:cNvPr id="5" name="Content Placeholder 4" descr="A diagram of a process flow&#10;&#10;Description automatically generated">
            <a:extLst>
              <a:ext uri="{FF2B5EF4-FFF2-40B4-BE49-F238E27FC236}">
                <a16:creationId xmlns:a16="http://schemas.microsoft.com/office/drawing/2014/main" id="{1D448A6D-F0B4-3B0C-F955-9EC8BCD4BEFF}"/>
              </a:ext>
            </a:extLst>
          </p:cNvPr>
          <p:cNvPicPr>
            <a:picLocks noGrp="1" noChangeAspect="1"/>
          </p:cNvPicPr>
          <p:nvPr>
            <p:ph idx="1"/>
          </p:nvPr>
        </p:nvPicPr>
        <p:blipFill>
          <a:blip r:embed="rId3"/>
          <a:stretch>
            <a:fillRect/>
          </a:stretch>
        </p:blipFill>
        <p:spPr>
          <a:xfrm>
            <a:off x="838200" y="1690688"/>
            <a:ext cx="4282368" cy="4351338"/>
          </a:xfrm>
        </p:spPr>
      </p:pic>
      <p:sp>
        <p:nvSpPr>
          <p:cNvPr id="6" name="TextBox 5">
            <a:extLst>
              <a:ext uri="{FF2B5EF4-FFF2-40B4-BE49-F238E27FC236}">
                <a16:creationId xmlns:a16="http://schemas.microsoft.com/office/drawing/2014/main" id="{7AD17F2C-54E0-DC7E-9957-930C6BC5191E}"/>
              </a:ext>
            </a:extLst>
          </p:cNvPr>
          <p:cNvSpPr txBox="1"/>
          <p:nvPr/>
        </p:nvSpPr>
        <p:spPr>
          <a:xfrm>
            <a:off x="5425966" y="1764179"/>
            <a:ext cx="5927834" cy="4204356"/>
          </a:xfrm>
          <a:prstGeom prst="rect">
            <a:avLst/>
          </a:prstGeom>
          <a:noFill/>
        </p:spPr>
        <p:txBody>
          <a:bodyPr wrap="square" rtlCol="0">
            <a:spAutoFit/>
          </a:bodyPr>
          <a:lstStyle/>
          <a:p>
            <a:pPr marL="342900" indent="-342900">
              <a:lnSpc>
                <a:spcPct val="150000"/>
              </a:lnSpc>
              <a:buAutoNum type="arabicPeriod"/>
            </a:pPr>
            <a:r>
              <a:rPr lang="en-US" altLang="zh-CN" dirty="0"/>
              <a:t>Learnable Up-sample</a:t>
            </a:r>
          </a:p>
          <a:p>
            <a:pPr marL="800100" lvl="1" indent="-342900">
              <a:lnSpc>
                <a:spcPct val="150000"/>
              </a:lnSpc>
              <a:buAutoNum type="arabicPeriod"/>
            </a:pPr>
            <a:r>
              <a:rPr lang="en-US" dirty="0"/>
              <a:t>Sample arbitrary points from the raw point clouds</a:t>
            </a:r>
          </a:p>
          <a:p>
            <a:pPr marL="800100" lvl="1" indent="-342900">
              <a:lnSpc>
                <a:spcPct val="150000"/>
              </a:lnSpc>
              <a:buAutoNum type="arabicPeriod"/>
            </a:pPr>
            <a:r>
              <a:rPr lang="en-US" dirty="0"/>
              <a:t>Interpolating the input features to get the initial up-sampled features.</a:t>
            </a:r>
          </a:p>
          <a:p>
            <a:pPr marL="800100" lvl="1" indent="-342900">
              <a:lnSpc>
                <a:spcPct val="150000"/>
              </a:lnSpc>
              <a:buAutoNum type="arabicPeriod"/>
            </a:pPr>
            <a:r>
              <a:rPr lang="en-US" dirty="0"/>
              <a:t>Learnable network layer that projects the interpolated features.</a:t>
            </a:r>
          </a:p>
          <a:p>
            <a:pPr marL="342900" indent="-342900">
              <a:lnSpc>
                <a:spcPct val="150000"/>
              </a:lnSpc>
              <a:buAutoNum type="arabicPeriod"/>
            </a:pPr>
            <a:r>
              <a:rPr lang="en-US" dirty="0"/>
              <a:t>Multi-scale feature aggregation</a:t>
            </a:r>
          </a:p>
          <a:p>
            <a:pPr marL="800100" lvl="1" indent="-342900">
              <a:lnSpc>
                <a:spcPct val="150000"/>
              </a:lnSpc>
              <a:buAutoNum type="arabicPeriod"/>
            </a:pPr>
            <a:r>
              <a:rPr lang="en-US" dirty="0"/>
              <a:t>Different subsets of the attention head use features of different resolution.</a:t>
            </a:r>
          </a:p>
          <a:p>
            <a:pPr marL="800100" lvl="1" indent="-342900">
              <a:lnSpc>
                <a:spcPct val="150000"/>
              </a:lnSpc>
              <a:buAutoNum type="arabicPeriod"/>
            </a:pPr>
            <a:r>
              <a:rPr lang="en-US" dirty="0"/>
              <a:t>The forward computation doesn’t increase.</a:t>
            </a:r>
          </a:p>
        </p:txBody>
      </p:sp>
    </p:spTree>
    <p:extLst>
      <p:ext uri="{BB962C8B-B14F-4D97-AF65-F5344CB8AC3E}">
        <p14:creationId xmlns:p14="http://schemas.microsoft.com/office/powerpoint/2010/main" val="587505322"/>
      </p:ext>
    </p:extLst>
  </p:cSld>
  <p:clrMapOvr>
    <a:masterClrMapping/>
  </p:clrMapOvr>
  <mc:AlternateContent xmlns:mc="http://schemas.openxmlformats.org/markup-compatibility/2006" xmlns:p14="http://schemas.microsoft.com/office/powerpoint/2010/main">
    <mc:Choice Requires="p14">
      <p:transition spd="slow" p14:dur="2000" advTm="23680"/>
    </mc:Choice>
    <mc:Fallback xmlns="">
      <p:transition spd="slow" advTm="2368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CD56D-24CC-923A-104B-CCE78A8ECB61}"/>
              </a:ext>
            </a:extLst>
          </p:cNvPr>
          <p:cNvSpPr>
            <a:spLocks noGrp="1"/>
          </p:cNvSpPr>
          <p:nvPr>
            <p:ph type="title"/>
          </p:nvPr>
        </p:nvSpPr>
        <p:spPr/>
        <p:txBody>
          <a:bodyPr/>
          <a:lstStyle/>
          <a:p>
            <a:r>
              <a:rPr lang="en-US" dirty="0"/>
              <a:t>Size-Adaptive Local Attention (Local-A)</a:t>
            </a:r>
          </a:p>
        </p:txBody>
      </p:sp>
      <p:pic>
        <p:nvPicPr>
          <p:cNvPr id="5" name="Content Placeholder 4" descr="A diagram of a process&#10;&#10;Description automatically generated">
            <a:extLst>
              <a:ext uri="{FF2B5EF4-FFF2-40B4-BE49-F238E27FC236}">
                <a16:creationId xmlns:a16="http://schemas.microsoft.com/office/drawing/2014/main" id="{304EA518-FD49-573B-AFEF-32CE58CF44B3}"/>
              </a:ext>
            </a:extLst>
          </p:cNvPr>
          <p:cNvPicPr>
            <a:picLocks noGrp="1" noChangeAspect="1"/>
          </p:cNvPicPr>
          <p:nvPr>
            <p:ph idx="1"/>
          </p:nvPr>
        </p:nvPicPr>
        <p:blipFill>
          <a:blip r:embed="rId3"/>
          <a:stretch>
            <a:fillRect/>
          </a:stretch>
        </p:blipFill>
        <p:spPr>
          <a:xfrm>
            <a:off x="838200" y="1690688"/>
            <a:ext cx="4282368" cy="4351338"/>
          </a:xfrm>
        </p:spPr>
      </p:pic>
      <p:sp>
        <p:nvSpPr>
          <p:cNvPr id="6" name="TextBox 5">
            <a:extLst>
              <a:ext uri="{FF2B5EF4-FFF2-40B4-BE49-F238E27FC236}">
                <a16:creationId xmlns:a16="http://schemas.microsoft.com/office/drawing/2014/main" id="{AB04E703-5E44-359B-EE31-0DE52CCB3B8C}"/>
              </a:ext>
            </a:extLst>
          </p:cNvPr>
          <p:cNvSpPr txBox="1"/>
          <p:nvPr/>
        </p:nvSpPr>
        <p:spPr>
          <a:xfrm>
            <a:off x="5425966" y="1764179"/>
            <a:ext cx="5927834" cy="3788858"/>
          </a:xfrm>
          <a:prstGeom prst="rect">
            <a:avLst/>
          </a:prstGeom>
          <a:noFill/>
        </p:spPr>
        <p:txBody>
          <a:bodyPr wrap="square" rtlCol="0">
            <a:spAutoFit/>
          </a:bodyPr>
          <a:lstStyle/>
          <a:p>
            <a:pPr marL="342900" indent="-342900">
              <a:lnSpc>
                <a:spcPct val="150000"/>
              </a:lnSpc>
              <a:buAutoNum type="arabicPeriod"/>
            </a:pPr>
            <a:r>
              <a:rPr lang="en-US" altLang="zh-CN" dirty="0"/>
              <a:t>Attention region definition</a:t>
            </a:r>
          </a:p>
          <a:p>
            <a:pPr marL="800100" lvl="1" indent="-342900">
              <a:lnSpc>
                <a:spcPct val="150000"/>
              </a:lnSpc>
              <a:buAutoNum type="arabicPeriod"/>
            </a:pPr>
            <a:r>
              <a:rPr lang="en-US" dirty="0"/>
              <a:t>Obtain intermediate bounding box proposals from the current object candidate feature.</a:t>
            </a:r>
          </a:p>
          <a:p>
            <a:pPr marL="800100" lvl="1" indent="-342900">
              <a:lnSpc>
                <a:spcPct val="150000"/>
              </a:lnSpc>
              <a:buAutoNum type="arabicPeriod"/>
            </a:pPr>
            <a:r>
              <a:rPr lang="en-US" dirty="0"/>
              <a:t>For each object (Q), only use point features within its bounding box proposal as the K and V for attention.</a:t>
            </a:r>
          </a:p>
          <a:p>
            <a:pPr marL="342900" indent="-342900">
              <a:lnSpc>
                <a:spcPct val="150000"/>
              </a:lnSpc>
              <a:buAutoNum type="arabicPeriod"/>
            </a:pPr>
            <a:r>
              <a:rPr lang="en-US" dirty="0"/>
              <a:t>Batch processing</a:t>
            </a:r>
          </a:p>
          <a:p>
            <a:pPr marL="800100" lvl="1" indent="-342900">
              <a:lnSpc>
                <a:spcPct val="150000"/>
              </a:lnSpc>
              <a:buAutoNum type="arabicPeriod"/>
            </a:pPr>
            <a:r>
              <a:rPr lang="en-US" dirty="0"/>
              <a:t>A batch of object candidates (Q) have different sets of K and V (of different lengths).</a:t>
            </a:r>
          </a:p>
          <a:p>
            <a:pPr marL="800100" lvl="1" indent="-342900">
              <a:lnSpc>
                <a:spcPct val="150000"/>
              </a:lnSpc>
              <a:buAutoNum type="arabicPeriod"/>
            </a:pPr>
            <a:r>
              <a:rPr lang="en-US" dirty="0"/>
              <a:t>We do padding/truncation for batch processing.</a:t>
            </a:r>
          </a:p>
        </p:txBody>
      </p:sp>
    </p:spTree>
    <p:extLst>
      <p:ext uri="{BB962C8B-B14F-4D97-AF65-F5344CB8AC3E}">
        <p14:creationId xmlns:p14="http://schemas.microsoft.com/office/powerpoint/2010/main" val="544092813"/>
      </p:ext>
    </p:extLst>
  </p:cSld>
  <p:clrMapOvr>
    <a:masterClrMapping/>
  </p:clrMapOvr>
  <mc:AlternateContent xmlns:mc="http://schemas.openxmlformats.org/markup-compatibility/2006" xmlns:p14="http://schemas.microsoft.com/office/powerpoint/2010/main">
    <mc:Choice Requires="p14">
      <p:transition spd="slow" p14:dur="2000" advTm="22986"/>
    </mc:Choice>
    <mc:Fallback xmlns="">
      <p:transition spd="slow" advTm="2298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4DBCB-8712-50AB-019D-56F100256D21}"/>
              </a:ext>
            </a:extLst>
          </p:cNvPr>
          <p:cNvSpPr>
            <a:spLocks noGrp="1"/>
          </p:cNvSpPr>
          <p:nvPr>
            <p:ph type="title"/>
          </p:nvPr>
        </p:nvSpPr>
        <p:spPr/>
        <p:txBody>
          <a:bodyPr/>
          <a:lstStyle/>
          <a:p>
            <a:r>
              <a:rPr lang="en-US" dirty="0"/>
              <a:t>Improvements on small objects</a:t>
            </a:r>
          </a:p>
        </p:txBody>
      </p:sp>
      <p:pic>
        <p:nvPicPr>
          <p:cNvPr id="4" name="Content Placeholder 4" descr="A group of blue and green bars&#10;&#10;Description automatically generated">
            <a:extLst>
              <a:ext uri="{FF2B5EF4-FFF2-40B4-BE49-F238E27FC236}">
                <a16:creationId xmlns:a16="http://schemas.microsoft.com/office/drawing/2014/main" id="{9E8FFAA5-8259-2134-2C48-746B354E4A5E}"/>
              </a:ext>
            </a:extLst>
          </p:cNvPr>
          <p:cNvPicPr>
            <a:picLocks noGrp="1" noChangeAspect="1"/>
          </p:cNvPicPr>
          <p:nvPr>
            <p:ph idx="1"/>
          </p:nvPr>
        </p:nvPicPr>
        <p:blipFill>
          <a:blip r:embed="rId3"/>
          <a:stretch>
            <a:fillRect/>
          </a:stretch>
        </p:blipFill>
        <p:spPr>
          <a:xfrm>
            <a:off x="838200" y="1690688"/>
            <a:ext cx="5203445" cy="4351338"/>
          </a:xfrm>
        </p:spPr>
      </p:pic>
      <p:sp>
        <p:nvSpPr>
          <p:cNvPr id="5" name="TextBox 4">
            <a:extLst>
              <a:ext uri="{FF2B5EF4-FFF2-40B4-BE49-F238E27FC236}">
                <a16:creationId xmlns:a16="http://schemas.microsoft.com/office/drawing/2014/main" id="{8581802E-6ABC-A79E-5E52-C2D61C7464F3}"/>
              </a:ext>
            </a:extLst>
          </p:cNvPr>
          <p:cNvSpPr txBox="1"/>
          <p:nvPr/>
        </p:nvSpPr>
        <p:spPr>
          <a:xfrm>
            <a:off x="6276478" y="1942855"/>
            <a:ext cx="5203445" cy="337335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altLang="zh-CN" dirty="0"/>
              <a:t>We measure the mean average precision (</a:t>
            </a:r>
            <a:r>
              <a:rPr lang="en-US" altLang="zh-CN" dirty="0" err="1"/>
              <a:t>mAP</a:t>
            </a:r>
            <a:r>
              <a:rPr lang="en-US" altLang="zh-CN" dirty="0"/>
              <a:t>) within different size categories (small / medium / large).</a:t>
            </a:r>
          </a:p>
          <a:p>
            <a:pPr marL="285750" indent="-285750">
              <a:lnSpc>
                <a:spcPct val="150000"/>
              </a:lnSpc>
              <a:buFont typeface="Arial" panose="020B0604020202020204" pitchFamily="34" charset="0"/>
              <a:buChar char="•"/>
            </a:pPr>
            <a:r>
              <a:rPr lang="en-US" altLang="zh-CN" dirty="0"/>
              <a:t>The proposed hierarchical point attention bring most significant performance gain in small objects.</a:t>
            </a:r>
          </a:p>
          <a:p>
            <a:pPr marL="285750" indent="-285750">
              <a:lnSpc>
                <a:spcPct val="150000"/>
              </a:lnSpc>
              <a:buFont typeface="Arial" panose="020B0604020202020204" pitchFamily="34" charset="0"/>
              <a:buChar char="•"/>
            </a:pPr>
            <a:r>
              <a:rPr lang="en-US" dirty="0"/>
              <a:t>Our attention modules can be plugged into any point-based transformer detector. </a:t>
            </a:r>
          </a:p>
          <a:p>
            <a:pPr marL="285750" indent="-285750">
              <a:lnSpc>
                <a:spcPct val="150000"/>
              </a:lnSpc>
              <a:buFont typeface="Arial" panose="020B0604020202020204" pitchFamily="34" charset="0"/>
              <a:buChar char="•"/>
            </a:pPr>
            <a:r>
              <a:rPr lang="en-US" dirty="0"/>
              <a:t>We are able to further improve the SOTA model.</a:t>
            </a:r>
          </a:p>
        </p:txBody>
      </p:sp>
    </p:spTree>
    <p:extLst>
      <p:ext uri="{BB962C8B-B14F-4D97-AF65-F5344CB8AC3E}">
        <p14:creationId xmlns:p14="http://schemas.microsoft.com/office/powerpoint/2010/main" val="3597210117"/>
      </p:ext>
    </p:extLst>
  </p:cSld>
  <p:clrMapOvr>
    <a:masterClrMapping/>
  </p:clrMapOvr>
  <mc:AlternateContent xmlns:mc="http://schemas.openxmlformats.org/markup-compatibility/2006" xmlns:p14="http://schemas.microsoft.com/office/powerpoint/2010/main">
    <mc:Choice Requires="p14">
      <p:transition spd="slow" p14:dur="2000" advTm="33386"/>
    </mc:Choice>
    <mc:Fallback xmlns="">
      <p:transition spd="slow" advTm="33386"/>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2C46-8772-27AD-E08A-5CDE9BE3658A}"/>
              </a:ext>
            </a:extLst>
          </p:cNvPr>
          <p:cNvSpPr>
            <a:spLocks noGrp="1"/>
          </p:cNvSpPr>
          <p:nvPr>
            <p:ph type="title"/>
          </p:nvPr>
        </p:nvSpPr>
        <p:spPr/>
        <p:txBody>
          <a:bodyPr/>
          <a:lstStyle/>
          <a:p>
            <a:r>
              <a:rPr lang="en-US" dirty="0"/>
              <a:t>Ablation Study</a:t>
            </a:r>
          </a:p>
        </p:txBody>
      </p:sp>
      <p:pic>
        <p:nvPicPr>
          <p:cNvPr id="5" name="Content Placeholder 4" descr="A table with numbers and text&#10;&#10;Description automatically generated">
            <a:extLst>
              <a:ext uri="{FF2B5EF4-FFF2-40B4-BE49-F238E27FC236}">
                <a16:creationId xmlns:a16="http://schemas.microsoft.com/office/drawing/2014/main" id="{C761F9C0-01B6-F2BC-6BAD-261950D26E09}"/>
              </a:ext>
            </a:extLst>
          </p:cNvPr>
          <p:cNvPicPr>
            <a:picLocks noGrp="1" noChangeAspect="1"/>
          </p:cNvPicPr>
          <p:nvPr>
            <p:ph idx="1"/>
          </p:nvPr>
        </p:nvPicPr>
        <p:blipFill>
          <a:blip r:embed="rId3"/>
          <a:stretch>
            <a:fillRect/>
          </a:stretch>
        </p:blipFill>
        <p:spPr>
          <a:xfrm>
            <a:off x="1291855" y="1772207"/>
            <a:ext cx="5257800" cy="2012752"/>
          </a:xfrm>
        </p:spPr>
      </p:pic>
      <p:pic>
        <p:nvPicPr>
          <p:cNvPr id="7" name="Picture 6" descr="A table with a map&#10;&#10;Description automatically generated">
            <a:extLst>
              <a:ext uri="{FF2B5EF4-FFF2-40B4-BE49-F238E27FC236}">
                <a16:creationId xmlns:a16="http://schemas.microsoft.com/office/drawing/2014/main" id="{7AFC351C-7FEB-D74D-263D-B609892A5AE4}"/>
              </a:ext>
            </a:extLst>
          </p:cNvPr>
          <p:cNvPicPr>
            <a:picLocks noChangeAspect="1"/>
          </p:cNvPicPr>
          <p:nvPr/>
        </p:nvPicPr>
        <p:blipFill>
          <a:blip r:embed="rId4"/>
          <a:stretch>
            <a:fillRect/>
          </a:stretch>
        </p:blipFill>
        <p:spPr>
          <a:xfrm>
            <a:off x="1291855" y="4164476"/>
            <a:ext cx="5257801" cy="2012751"/>
          </a:xfrm>
          <a:prstGeom prst="rect">
            <a:avLst/>
          </a:prstGeom>
        </p:spPr>
      </p:pic>
      <p:pic>
        <p:nvPicPr>
          <p:cNvPr id="9" name="Content Placeholder 4" descr="A diagram of a process flow&#10;&#10;Description automatically generated">
            <a:extLst>
              <a:ext uri="{FF2B5EF4-FFF2-40B4-BE49-F238E27FC236}">
                <a16:creationId xmlns:a16="http://schemas.microsoft.com/office/drawing/2014/main" id="{324CB8C7-641B-4A64-4032-9708E4458BB6}"/>
              </a:ext>
            </a:extLst>
          </p:cNvPr>
          <p:cNvPicPr>
            <a:picLocks noChangeAspect="1"/>
          </p:cNvPicPr>
          <p:nvPr/>
        </p:nvPicPr>
        <p:blipFill>
          <a:blip r:embed="rId5"/>
          <a:stretch>
            <a:fillRect/>
          </a:stretch>
        </p:blipFill>
        <p:spPr>
          <a:xfrm>
            <a:off x="7393171" y="4029247"/>
            <a:ext cx="2771556" cy="2816193"/>
          </a:xfrm>
          <a:prstGeom prst="rect">
            <a:avLst/>
          </a:prstGeom>
        </p:spPr>
      </p:pic>
      <p:pic>
        <p:nvPicPr>
          <p:cNvPr id="10" name="Content Placeholder 4" descr="A diagram of a process&#10;&#10;Description automatically generated">
            <a:extLst>
              <a:ext uri="{FF2B5EF4-FFF2-40B4-BE49-F238E27FC236}">
                <a16:creationId xmlns:a16="http://schemas.microsoft.com/office/drawing/2014/main" id="{4ECCF464-9828-972F-C5E8-DF48E99EE95A}"/>
              </a:ext>
            </a:extLst>
          </p:cNvPr>
          <p:cNvPicPr>
            <a:picLocks noChangeAspect="1"/>
          </p:cNvPicPr>
          <p:nvPr/>
        </p:nvPicPr>
        <p:blipFill>
          <a:blip r:embed="rId6"/>
          <a:stretch>
            <a:fillRect/>
          </a:stretch>
        </p:blipFill>
        <p:spPr>
          <a:xfrm>
            <a:off x="7393171" y="1132107"/>
            <a:ext cx="2771556" cy="2816194"/>
          </a:xfrm>
          <a:prstGeom prst="rect">
            <a:avLst/>
          </a:prstGeom>
        </p:spPr>
      </p:pic>
    </p:spTree>
    <p:extLst>
      <p:ext uri="{BB962C8B-B14F-4D97-AF65-F5344CB8AC3E}">
        <p14:creationId xmlns:p14="http://schemas.microsoft.com/office/powerpoint/2010/main" val="79539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creen Recording 2023-09-22 at 8.19.56 PM">
            <a:hlinkClick r:id="" action="ppaction://media"/>
            <a:extLst>
              <a:ext uri="{FF2B5EF4-FFF2-40B4-BE49-F238E27FC236}">
                <a16:creationId xmlns:a16="http://schemas.microsoft.com/office/drawing/2014/main" id="{149C76AA-8B64-1104-3B4A-450C9A2901F2}"/>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958850" y="0"/>
            <a:ext cx="10274299" cy="6858000"/>
          </a:xfrm>
          <a:prstGeom prst="rect">
            <a:avLst/>
          </a:prstGeom>
        </p:spPr>
      </p:pic>
    </p:spTree>
    <p:custDataLst>
      <p:tags r:id="rId1"/>
    </p:custDataLst>
    <p:extLst>
      <p:ext uri="{BB962C8B-B14F-4D97-AF65-F5344CB8AC3E}">
        <p14:creationId xmlns:p14="http://schemas.microsoft.com/office/powerpoint/2010/main" val="3869584366"/>
      </p:ext>
    </p:extLst>
  </p:cSld>
  <p:clrMapOvr>
    <a:masterClrMapping/>
  </p:clrMapOvr>
  <mc:AlternateContent xmlns:mc="http://schemas.openxmlformats.org/markup-compatibility/2006" xmlns:p14="http://schemas.microsoft.com/office/powerpoint/2010/main">
    <mc:Choice Requires="p14">
      <p:transition spd="slow" p14:dur="2000" advTm="17482"/>
    </mc:Choice>
    <mc:Fallback xmlns="">
      <p:transition spd="slow" advTm="1748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extLst>
    <p:ext uri="{E180D4A7-C9FB-4DFB-919C-405C955672EB}">
      <p14:showEvtLst xmlns:p14="http://schemas.microsoft.com/office/powerpoint/2010/main">
        <p14:playEvt time="2205" objId="4"/>
        <p14:stopEvt time="17357" objId="4"/>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2.1"/>
</p:tagLst>
</file>

<file path=ppt/tags/tag2.xml><?xml version="1.0" encoding="utf-8"?>
<p:tagLst xmlns:a="http://schemas.openxmlformats.org/drawingml/2006/main" xmlns:r="http://schemas.openxmlformats.org/officeDocument/2006/relationships" xmlns:p="http://schemas.openxmlformats.org/presentationml/2006/main">
  <p:tag name="TIMING" val="|0.6"/>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194</TotalTime>
  <Words>1013</Words>
  <Application>Microsoft Macintosh PowerPoint</Application>
  <PresentationFormat>Widescreen</PresentationFormat>
  <Paragraphs>80</Paragraphs>
  <Slides>11</Slides>
  <Notes>10</Notes>
  <HiddenSlides>1</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Helvetica Neue</vt:lpstr>
      <vt:lpstr>Office Theme</vt:lpstr>
      <vt:lpstr>Hierarchical Point Attention for Indoor 3D Object Detection </vt:lpstr>
      <vt:lpstr>Indoor 3D Object Detection</vt:lpstr>
      <vt:lpstr>Transformers as 3D Detectors</vt:lpstr>
      <vt:lpstr>Point-based 3D transformer detector</vt:lpstr>
      <vt:lpstr>Aggregated Multi-Scale Attention (MS-A)</vt:lpstr>
      <vt:lpstr>Size-Adaptive Local Attention (Local-A)</vt:lpstr>
      <vt:lpstr>Improvements on small objects</vt:lpstr>
      <vt:lpstr>Ablation Study</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Hierarchical Point Attention for Indoor 3D Object Detection </dc:title>
  <dc:creator>Manli Shu</dc:creator>
  <cp:lastModifiedBy>Manli Shu</cp:lastModifiedBy>
  <cp:revision>1</cp:revision>
  <dcterms:created xsi:type="dcterms:W3CDTF">2023-09-22T23:00:13Z</dcterms:created>
  <dcterms:modified xsi:type="dcterms:W3CDTF">2024-05-03T08:01:52Z</dcterms:modified>
</cp:coreProperties>
</file>

<file path=docProps/thumbnail.jpeg>
</file>